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270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2" r:id="rId3"/>
    <p:sldId id="293" r:id="rId4"/>
    <p:sldId id="295" r:id="rId5"/>
    <p:sldId id="296" r:id="rId6"/>
    <p:sldId id="301" r:id="rId7"/>
    <p:sldId id="302" r:id="rId8"/>
    <p:sldId id="303" r:id="rId9"/>
    <p:sldId id="304" r:id="rId10"/>
    <p:sldId id="298" r:id="rId11"/>
    <p:sldId id="300" r:id="rId12"/>
    <p:sldId id="299" r:id="rId13"/>
    <p:sldId id="297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6">
          <p15:clr>
            <a:srgbClr val="A4A3A4"/>
          </p15:clr>
        </p15:guide>
        <p15:guide id="2" pos="14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" initials="Gu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39" autoAdjust="0"/>
  </p:normalViewPr>
  <p:slideViewPr>
    <p:cSldViewPr snapToGrid="0" snapToObjects="1">
      <p:cViewPr varScale="1">
        <p:scale>
          <a:sx n="78" d="100"/>
          <a:sy n="78" d="100"/>
        </p:scale>
        <p:origin x="900" y="96"/>
      </p:cViewPr>
      <p:guideLst>
        <p:guide orient="horz" pos="1716"/>
        <p:guide pos="145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C7641E-F2DA-4545-82DC-C90518028912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902A64-AE28-48D8-98EB-90EBC928A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59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F78F96-DBA5-0B4C-BD65-8FE2CB6AFBE8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5240A8-D198-D74D-A0F3-73C35E6F3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8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06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52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25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52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9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6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4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7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11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99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16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39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40A8-D198-D74D-A0F3-73C35E6F37D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0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7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0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9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8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4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4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3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7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2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DE68-3EEE-DB46-893E-7D40318FAB8C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79C7-5148-CE48-9440-DEE2F60B8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1" r:id="rId1"/>
    <p:sldLayoutId id="2147485272" r:id="rId2"/>
    <p:sldLayoutId id="2147485273" r:id="rId3"/>
    <p:sldLayoutId id="2147485274" r:id="rId4"/>
    <p:sldLayoutId id="2147485275" r:id="rId5"/>
    <p:sldLayoutId id="2147485276" r:id="rId6"/>
    <p:sldLayoutId id="2147485277" r:id="rId7"/>
    <p:sldLayoutId id="2147485278" r:id="rId8"/>
    <p:sldLayoutId id="2147485279" r:id="rId9"/>
    <p:sldLayoutId id="2147485280" r:id="rId10"/>
    <p:sldLayoutId id="214748528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apa.uga.edu/" TargetMode="Externa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urriculumsystems.uga.edu/" TargetMode="Externa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ulletin.uga.edu/" TargetMode="Externa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206375" y="174624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783934" y="1571625"/>
            <a:ext cx="7529804" cy="31393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Candara"/>
                <a:cs typeface="Candara"/>
              </a:rPr>
              <a:t>The Office of</a:t>
            </a:r>
            <a:br>
              <a:rPr lang="en-US" sz="6600" b="1" dirty="0">
                <a:solidFill>
                  <a:schemeClr val="bg1"/>
                </a:solidFill>
                <a:latin typeface="Candara"/>
                <a:cs typeface="Candara"/>
              </a:rPr>
            </a:br>
            <a:r>
              <a:rPr lang="en-US" sz="6600" b="1" dirty="0">
                <a:solidFill>
                  <a:schemeClr val="bg1"/>
                </a:solidFill>
                <a:latin typeface="Candara"/>
                <a:cs typeface="Candara"/>
              </a:rPr>
              <a:t>Curriculum Systems</a:t>
            </a:r>
            <a:br>
              <a:rPr lang="en-US" sz="6600" b="1" dirty="0">
                <a:solidFill>
                  <a:schemeClr val="bg1"/>
                </a:solidFill>
                <a:latin typeface="Candara"/>
                <a:cs typeface="Candara"/>
              </a:rPr>
            </a:br>
            <a:endParaRPr lang="en-US" sz="66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1087" y="533614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Fiona Liken, Associate Vice President for Instruction and Registrar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Brooke Daniel, Assistant Director of Curriculum Systems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183770" y="174624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9251" y="1833633"/>
            <a:ext cx="8629267" cy="30700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50" b="1" dirty="0" smtClean="0">
                <a:solidFill>
                  <a:srgbClr val="FFFFFF"/>
                </a:solidFill>
              </a:rPr>
              <a:t>Online course approval process</a:t>
            </a:r>
          </a:p>
          <a:p>
            <a:endParaRPr lang="en-US" sz="215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50" b="1" dirty="0" smtClean="0">
                <a:solidFill>
                  <a:srgbClr val="FFFFFF"/>
                </a:solidFill>
              </a:rPr>
              <a:t>Online voting by department heads, deans, and committee members </a:t>
            </a:r>
          </a:p>
          <a:p>
            <a:pPr lvl="1"/>
            <a:endParaRPr lang="en-US" sz="215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50" b="1" dirty="0" smtClean="0">
                <a:solidFill>
                  <a:srgbClr val="FFFFFF"/>
                </a:solidFill>
              </a:rPr>
              <a:t>Over 350 new courses approved each year</a:t>
            </a:r>
          </a:p>
          <a:p>
            <a:endParaRPr lang="en-US" sz="215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50" b="1" dirty="0" smtClean="0">
                <a:solidFill>
                  <a:srgbClr val="FFFFFF"/>
                </a:solidFill>
              </a:rPr>
              <a:t>Over 800 course changes approved each year</a:t>
            </a:r>
          </a:p>
          <a:p>
            <a:endParaRPr lang="en-US" sz="2150" b="1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50" b="1" dirty="0" smtClean="0">
                <a:solidFill>
                  <a:srgbClr val="FFFFFF"/>
                </a:solidFill>
              </a:rPr>
              <a:t>Includes browse feature to view status of courses in approval process</a:t>
            </a:r>
            <a:endParaRPr lang="en-US" sz="2150" b="1" dirty="0">
              <a:solidFill>
                <a:srgbClr val="FFFFFF"/>
              </a:solidFill>
            </a:endParaRPr>
          </a:p>
        </p:txBody>
      </p:sp>
      <p:sp>
        <p:nvSpPr>
          <p:cNvPr id="13" name="Snip Single Corner Rectangle 12"/>
          <p:cNvSpPr/>
          <p:nvPr/>
        </p:nvSpPr>
        <p:spPr>
          <a:xfrm flipV="1">
            <a:off x="878404" y="379470"/>
            <a:ext cx="7497080" cy="1071633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2562" y="602461"/>
            <a:ext cx="7448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Online Course Approval System (CAPA)</a:t>
            </a:r>
            <a:endParaRPr lang="en-US" sz="20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5999" y="526882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hlinkClick r:id="rId5"/>
              </a:rPr>
              <a:t>https://www.capa.uga.edu</a:t>
            </a:r>
            <a:r>
              <a:rPr lang="en-US" sz="3600" dirty="0" smtClean="0">
                <a:solidFill>
                  <a:schemeClr val="bg1"/>
                </a:solidFill>
                <a:hlinkClick r:id="rId5"/>
              </a:rPr>
              <a:t>/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1" y="290308"/>
            <a:ext cx="8517347" cy="586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1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206374" y="-46221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89115" y="391452"/>
            <a:ext cx="8371258" cy="56938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Academic Policies and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Bulletin</a:t>
            </a:r>
            <a:endParaRPr lang="en-US" b="1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CAPA </a:t>
            </a:r>
            <a:r>
              <a:rPr lang="en-US" b="1" dirty="0">
                <a:solidFill>
                  <a:srgbClr val="FFFFFF"/>
                </a:solidFill>
              </a:rPr>
              <a:t>(Course Approval Process Automation)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Courses</a:t>
            </a:r>
            <a:endParaRPr lang="en-US" b="1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Departments</a:t>
            </a:r>
            <a:r>
              <a:rPr lang="en-US" b="1" dirty="0">
                <a:solidFill>
                  <a:srgbClr val="FFFFFF"/>
                </a:solidFill>
              </a:rPr>
              <a:t>, Schools, Colleges, </a:t>
            </a:r>
            <a:r>
              <a:rPr lang="en-US" b="1" dirty="0" smtClean="0">
                <a:solidFill>
                  <a:srgbClr val="FFFFFF"/>
                </a:solidFill>
              </a:rPr>
              <a:t>Centers, </a:t>
            </a:r>
            <a:r>
              <a:rPr lang="en-US" b="1" dirty="0">
                <a:solidFill>
                  <a:srgbClr val="FFFFFF"/>
                </a:solidFill>
              </a:rPr>
              <a:t>and Institutes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Double Dawgs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Experiential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Field </a:t>
            </a:r>
            <a:r>
              <a:rPr lang="en-US" b="1" dirty="0">
                <a:solidFill>
                  <a:srgbClr val="FFFFFF"/>
                </a:solidFill>
              </a:rPr>
              <a:t>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Final </a:t>
            </a:r>
            <a:r>
              <a:rPr lang="en-US" b="1" dirty="0">
                <a:solidFill>
                  <a:srgbClr val="FFFFFF"/>
                </a:solidFill>
              </a:rPr>
              <a:t>Examination Schedule Conflicts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First-Year </a:t>
            </a:r>
            <a:r>
              <a:rPr lang="en-US" b="1" dirty="0">
                <a:solidFill>
                  <a:srgbClr val="FFFFFF"/>
                </a:solidFill>
              </a:rPr>
              <a:t>Odyssey Seminar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General </a:t>
            </a:r>
            <a:r>
              <a:rPr lang="en-US" b="1" dirty="0">
                <a:solidFill>
                  <a:srgbClr val="FFFFFF"/>
                </a:solidFill>
              </a:rPr>
              <a:t>Education Core Curriculum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Lab/Supply </a:t>
            </a:r>
            <a:r>
              <a:rPr lang="en-US" b="1" dirty="0">
                <a:solidFill>
                  <a:srgbClr val="FFFFFF"/>
                </a:solidFill>
              </a:rPr>
              <a:t>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Majors</a:t>
            </a:r>
            <a:r>
              <a:rPr lang="en-US" b="1" dirty="0">
                <a:solidFill>
                  <a:srgbClr val="FFFFFF"/>
                </a:solidFill>
              </a:rPr>
              <a:t>, Minors, Certificates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Study Abroad Course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Transfer </a:t>
            </a:r>
            <a:r>
              <a:rPr lang="en-US" b="1" dirty="0">
                <a:solidFill>
                  <a:srgbClr val="FFFFFF"/>
                </a:solidFill>
              </a:rPr>
              <a:t>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UGA </a:t>
            </a:r>
            <a:r>
              <a:rPr lang="en-US" b="1" dirty="0">
                <a:solidFill>
                  <a:srgbClr val="FFFFFF"/>
                </a:solidFill>
              </a:rPr>
              <a:t>Study Abroad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University </a:t>
            </a:r>
            <a:r>
              <a:rPr lang="en-US" b="1" dirty="0">
                <a:solidFill>
                  <a:srgbClr val="FFFFFF"/>
                </a:solidFill>
              </a:rPr>
              <a:t>Curriculum Committee and Subcommittees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University-Wide </a:t>
            </a:r>
            <a:r>
              <a:rPr lang="en-US" b="1" dirty="0">
                <a:solidFill>
                  <a:srgbClr val="FFFFFF"/>
                </a:solidFill>
              </a:rPr>
              <a:t>Degree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FFFFFF"/>
              </a:solidFill>
            </a:endParaRPr>
          </a:p>
        </p:txBody>
      </p:sp>
      <p:sp>
        <p:nvSpPr>
          <p:cNvPr id="13" name="Snip Single Corner Rectangle 12"/>
          <p:cNvSpPr/>
          <p:nvPr/>
        </p:nvSpPr>
        <p:spPr>
          <a:xfrm flipV="1">
            <a:off x="123051" y="216557"/>
            <a:ext cx="5598524" cy="401752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115" y="126591"/>
            <a:ext cx="7114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For more information about…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4" name="Snip Single Corner Rectangle 13"/>
          <p:cNvSpPr/>
          <p:nvPr/>
        </p:nvSpPr>
        <p:spPr>
          <a:xfrm rot="10800000" flipV="1">
            <a:off x="1787703" y="5786081"/>
            <a:ext cx="7190816" cy="438323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… go to </a:t>
            </a:r>
            <a:r>
              <a:rPr lang="en-US" sz="3200" b="1" dirty="0" smtClean="0">
                <a:solidFill>
                  <a:schemeClr val="bg1"/>
                </a:solidFill>
                <a:hlinkClick r:id="rId5"/>
              </a:rPr>
              <a:t>www.curriculumsystems.uga.edu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80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177317" y="199097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220620" y="207535"/>
            <a:ext cx="6592310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Candara"/>
                <a:cs typeface="Candara"/>
              </a:rPr>
              <a:t>Questions?</a:t>
            </a:r>
            <a:endParaRPr lang="en-US" sz="66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2981" y="1407270"/>
            <a:ext cx="59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Office of Curriculum Systems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Website: www.curriculumsystems.uga.edu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Phone: 706-542-6358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Email: currsys@uga.edu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0250" y="3085611"/>
            <a:ext cx="3200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UGA Online Bulletin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Website: www.bulletin.uga.edu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Email: bulletin@uga.edu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2208" y="3097216"/>
            <a:ext cx="3549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Online Course Approval (CAPA)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Website: www.capa.uga.edu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Email: capa@uga.edu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6656" y="4042898"/>
            <a:ext cx="404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First-Year Odyssey Seminar Program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Website: www.fyo.uga.edu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Email: fyo@uga.edu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2208" y="4008833"/>
            <a:ext cx="3352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Online Syllabus System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Website: www.syllabus.uga.edu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Email: currsys@uga.edu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6656" y="5026314"/>
            <a:ext cx="3352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Double Dawgs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Website: www.doubledawgs.uga.edu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Email: doubledawgs@uga.edu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1006" y="4998135"/>
            <a:ext cx="42265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Study Abroad - Academic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Website: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www.syllabus.uga.edu/StudyAbroad_Login.aspx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Email: csabroad@uga.edu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1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183769" y="174624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30611" y="1953119"/>
            <a:ext cx="8482777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Management of the curriculum approval process university-wide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Management </a:t>
            </a:r>
            <a:r>
              <a:rPr lang="en-US" sz="2400" b="1" dirty="0">
                <a:solidFill>
                  <a:srgbClr val="FFFFFF"/>
                </a:solidFill>
              </a:rPr>
              <a:t>of the course approval process (CAPA) and syllabus update </a:t>
            </a:r>
            <a:r>
              <a:rPr lang="en-US" sz="2400" b="1" dirty="0" smtClean="0">
                <a:solidFill>
                  <a:srgbClr val="FFFFFF"/>
                </a:solidFill>
              </a:rPr>
              <a:t>system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Production of the online </a:t>
            </a:r>
            <a:r>
              <a:rPr lang="en-US" sz="2400" b="1" dirty="0" smtClean="0">
                <a:solidFill>
                  <a:srgbClr val="FFFFFF"/>
                </a:solidFill>
              </a:rPr>
              <a:t>Bulletin (course catalog)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Development of a complete undergraduate degree database and approval process </a:t>
            </a:r>
          </a:p>
        </p:txBody>
      </p:sp>
      <p:sp>
        <p:nvSpPr>
          <p:cNvPr id="13" name="Snip Single Corner Rectangle 12"/>
          <p:cNvSpPr/>
          <p:nvPr/>
        </p:nvSpPr>
        <p:spPr>
          <a:xfrm flipV="1">
            <a:off x="206375" y="163867"/>
            <a:ext cx="8514292" cy="1297704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7959" y="254002"/>
            <a:ext cx="82340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Office of Curriculum Systems	</a:t>
            </a:r>
          </a:p>
          <a:p>
            <a:r>
              <a:rPr lang="en-US" sz="2000" b="1" i="1" dirty="0" smtClean="0">
                <a:solidFill>
                  <a:schemeClr val="bg1"/>
                </a:solidFill>
              </a:rPr>
              <a:t>Serves </a:t>
            </a:r>
            <a:r>
              <a:rPr lang="en-US" sz="2000" b="1" i="1" dirty="0">
                <a:solidFill>
                  <a:schemeClr val="bg1"/>
                </a:solidFill>
              </a:rPr>
              <a:t>as the </a:t>
            </a:r>
            <a:r>
              <a:rPr lang="en-US" sz="2000" b="1" i="1" dirty="0" smtClean="0">
                <a:solidFill>
                  <a:schemeClr val="bg1"/>
                </a:solidFill>
              </a:rPr>
              <a:t>university-wide </a:t>
            </a:r>
            <a:r>
              <a:rPr lang="en-US" sz="2000" b="1" i="1" dirty="0">
                <a:solidFill>
                  <a:schemeClr val="bg1"/>
                </a:solidFill>
              </a:rPr>
              <a:t>resource for academic policies and procedures</a:t>
            </a:r>
          </a:p>
          <a:p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0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183771" y="174624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9251" y="1983856"/>
            <a:ext cx="8629268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University Curriculum Committee (UCC)</a:t>
            </a:r>
          </a:p>
          <a:p>
            <a:pPr lvl="1"/>
            <a:endParaRPr lang="en-US" sz="2400" b="1" dirty="0" smtClean="0">
              <a:solidFill>
                <a:srgbClr val="FFFFFF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FFFF"/>
                </a:solidFill>
              </a:rPr>
              <a:t>Subcommittees: </a:t>
            </a:r>
          </a:p>
          <a:p>
            <a:pPr lvl="1"/>
            <a:r>
              <a:rPr lang="en-US" sz="2400" b="1" dirty="0">
                <a:solidFill>
                  <a:srgbClr val="FFFFFF"/>
                </a:solidFill>
              </a:rPr>
              <a:t>	</a:t>
            </a:r>
            <a:r>
              <a:rPr lang="en-US" sz="2400" b="1" dirty="0" smtClean="0">
                <a:solidFill>
                  <a:srgbClr val="FFFFFF"/>
                </a:solidFill>
              </a:rPr>
              <a:t>General Education</a:t>
            </a:r>
          </a:p>
          <a:p>
            <a:pPr lvl="1"/>
            <a:r>
              <a:rPr lang="en-US" sz="2400" b="1" dirty="0">
                <a:solidFill>
                  <a:srgbClr val="FFFFFF"/>
                </a:solidFill>
              </a:rPr>
              <a:t>	</a:t>
            </a:r>
            <a:r>
              <a:rPr lang="en-US" sz="2400" b="1" dirty="0" smtClean="0">
                <a:solidFill>
                  <a:srgbClr val="FFFFFF"/>
                </a:solidFill>
              </a:rPr>
              <a:t>Cultural Diversity</a:t>
            </a:r>
          </a:p>
          <a:p>
            <a:pPr lvl="1"/>
            <a:r>
              <a:rPr lang="en-US" sz="2400" b="1" dirty="0">
                <a:solidFill>
                  <a:srgbClr val="FFFFFF"/>
                </a:solidFill>
              </a:rPr>
              <a:t>	</a:t>
            </a:r>
            <a:r>
              <a:rPr lang="en-US" sz="2400" b="1" dirty="0" smtClean="0">
                <a:solidFill>
                  <a:srgbClr val="FFFFFF"/>
                </a:solidFill>
              </a:rPr>
              <a:t>Environmental Awareness</a:t>
            </a:r>
          </a:p>
          <a:p>
            <a:pPr lvl="1"/>
            <a:r>
              <a:rPr lang="en-US" sz="2400" b="1" dirty="0">
                <a:solidFill>
                  <a:srgbClr val="FFFFFF"/>
                </a:solidFill>
              </a:rPr>
              <a:t>	</a:t>
            </a:r>
            <a:r>
              <a:rPr lang="en-US" sz="2400" b="1" dirty="0" smtClean="0">
                <a:solidFill>
                  <a:srgbClr val="FFFFFF"/>
                </a:solidFill>
              </a:rPr>
              <a:t>Experiential Learning</a:t>
            </a:r>
          </a:p>
          <a:p>
            <a:pPr lvl="1"/>
            <a:r>
              <a:rPr lang="en-US" sz="2400" b="1" dirty="0">
                <a:solidFill>
                  <a:srgbClr val="FFFFFF"/>
                </a:solidFill>
              </a:rPr>
              <a:t>	</a:t>
            </a:r>
            <a:endParaRPr lang="en-US" sz="2000" b="1" dirty="0" smtClean="0">
              <a:solidFill>
                <a:srgbClr val="FFFFFF"/>
              </a:solidFill>
            </a:endParaRPr>
          </a:p>
        </p:txBody>
      </p:sp>
      <p:sp>
        <p:nvSpPr>
          <p:cNvPr id="13" name="Snip Single Corner Rectangle 12"/>
          <p:cNvSpPr/>
          <p:nvPr/>
        </p:nvSpPr>
        <p:spPr>
          <a:xfrm flipV="1">
            <a:off x="206375" y="174625"/>
            <a:ext cx="8514292" cy="1297704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7959" y="254002"/>
            <a:ext cx="7029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Office of Curriculum Systems	</a:t>
            </a:r>
          </a:p>
          <a:p>
            <a:r>
              <a:rPr lang="en-US" sz="2000" b="1" i="1" dirty="0" smtClean="0">
                <a:solidFill>
                  <a:schemeClr val="bg1"/>
                </a:solidFill>
              </a:rPr>
              <a:t>Supports and facilitates university faculty governance </a:t>
            </a:r>
            <a:endParaRPr lang="en-US" sz="20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6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222048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220835" y="267030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-192425" y="1563748"/>
            <a:ext cx="5884432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Over 35,000 </a:t>
            </a:r>
            <a:r>
              <a:rPr lang="en-US" sz="2200" b="1" dirty="0">
                <a:solidFill>
                  <a:srgbClr val="FFFFFF"/>
                </a:solidFill>
              </a:rPr>
              <a:t>students </a:t>
            </a:r>
            <a:r>
              <a:rPr lang="en-US" sz="2200" b="1" dirty="0" smtClean="0">
                <a:solidFill>
                  <a:srgbClr val="FFFFFF"/>
                </a:solidFill>
              </a:rPr>
              <a:t>enrolled in FYOS 1001 since fall 2011</a:t>
            </a:r>
          </a:p>
          <a:p>
            <a:pPr lvl="1"/>
            <a:endParaRPr lang="en-US" sz="2200" b="1" dirty="0" smtClean="0">
              <a:solidFill>
                <a:srgbClr val="FFFFFF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Over </a:t>
            </a:r>
            <a:r>
              <a:rPr lang="en-US" sz="2200" b="1" dirty="0">
                <a:solidFill>
                  <a:srgbClr val="FFFFFF"/>
                </a:solidFill>
              </a:rPr>
              <a:t>300 different seminar topics </a:t>
            </a:r>
            <a:r>
              <a:rPr lang="en-US" sz="2200" b="1" dirty="0" smtClean="0">
                <a:solidFill>
                  <a:srgbClr val="FFFFFF"/>
                </a:solidFill>
              </a:rPr>
              <a:t>offered each </a:t>
            </a:r>
            <a:r>
              <a:rPr lang="en-US" sz="2200" b="1" dirty="0">
                <a:solidFill>
                  <a:srgbClr val="FFFFFF"/>
                </a:solidFill>
              </a:rPr>
              <a:t>fall semester and over 50 different seminar topics each spring semester </a:t>
            </a:r>
            <a:endParaRPr lang="en-US" sz="2200" b="1" dirty="0" smtClean="0">
              <a:solidFill>
                <a:srgbClr val="FFFFFF"/>
              </a:solidFill>
            </a:endParaRPr>
          </a:p>
          <a:p>
            <a:pPr lvl="1"/>
            <a:endParaRPr lang="en-US" sz="2200" b="1" dirty="0" smtClean="0">
              <a:solidFill>
                <a:srgbClr val="FFFFFF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</a:rPr>
              <a:t>Faculty from all 16 schools and colleges have taught an FYO </a:t>
            </a:r>
            <a:r>
              <a:rPr lang="en-US" sz="2200" b="1" dirty="0" smtClean="0">
                <a:solidFill>
                  <a:srgbClr val="FFFFFF"/>
                </a:solidFill>
              </a:rPr>
              <a:t>seminar</a:t>
            </a:r>
          </a:p>
          <a:p>
            <a:pPr lvl="1"/>
            <a:endParaRPr lang="en-US" sz="2200" b="1" dirty="0" smtClean="0">
              <a:solidFill>
                <a:srgbClr val="FFFFFF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</a:rPr>
              <a:t>Over 75 different departments </a:t>
            </a:r>
            <a:r>
              <a:rPr lang="en-US" sz="2200" b="1" dirty="0" smtClean="0">
                <a:solidFill>
                  <a:srgbClr val="FFFFFF"/>
                </a:solidFill>
              </a:rPr>
              <a:t>have faculty teaching FYO seminars</a:t>
            </a:r>
            <a:endParaRPr lang="en-US" sz="2200" b="1" dirty="0">
              <a:solidFill>
                <a:srgbClr val="FFFFFF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FFFF"/>
                </a:solidFill>
              </a:rPr>
              <a:t>	</a:t>
            </a:r>
            <a:endParaRPr lang="en-US" sz="2000" b="1" dirty="0" smtClean="0">
              <a:solidFill>
                <a:srgbClr val="FFFFFF"/>
              </a:solidFill>
            </a:endParaRPr>
          </a:p>
        </p:txBody>
      </p:sp>
      <p:sp>
        <p:nvSpPr>
          <p:cNvPr id="13" name="Snip Single Corner Rectangle 12"/>
          <p:cNvSpPr/>
          <p:nvPr/>
        </p:nvSpPr>
        <p:spPr>
          <a:xfrm flipV="1">
            <a:off x="71067" y="233216"/>
            <a:ext cx="8514292" cy="1123079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7959" y="254002"/>
            <a:ext cx="7029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Office of Curriculum Systems	</a:t>
            </a:r>
          </a:p>
          <a:p>
            <a:r>
              <a:rPr lang="en-US" sz="2000" b="1" i="1" dirty="0" smtClean="0">
                <a:solidFill>
                  <a:schemeClr val="bg1"/>
                </a:solidFill>
              </a:rPr>
              <a:t>Manages the First-Year Odyssey Seminar Program</a:t>
            </a:r>
            <a:endParaRPr lang="en-US" sz="20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</p:txBody>
      </p:sp>
      <p:pic>
        <p:nvPicPr>
          <p:cNvPr id="15" name="Picture 14" descr="C:\Users\lgordon\AppData\Local\Microsoft\Windows\Temporary Internet Files\Low\Content.IE5\C46NLHYP\email_logo[1]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709" y="1990165"/>
            <a:ext cx="2299767" cy="23124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6085168" y="4925197"/>
            <a:ext cx="250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www.fyo.uga.edu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5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222048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206374" y="174624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-99996" y="1686420"/>
            <a:ext cx="8863852" cy="21852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Review academic information in study abroad programs</a:t>
            </a:r>
          </a:p>
          <a:p>
            <a:pPr lvl="1"/>
            <a:endParaRPr lang="en-US" sz="2200" b="1" dirty="0" smtClean="0">
              <a:solidFill>
                <a:srgbClr val="FFFFFF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Ensure compliance with UGA, Board of Regents, and SACS policies </a:t>
            </a:r>
          </a:p>
          <a:p>
            <a:pPr lvl="1"/>
            <a:endParaRPr lang="en-US" sz="2200" b="1" dirty="0" smtClean="0">
              <a:solidFill>
                <a:srgbClr val="FFFFFF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Developed an online course approval system to facilitate study abroad course review by department heads and deans</a:t>
            </a:r>
          </a:p>
        </p:txBody>
      </p:sp>
      <p:sp>
        <p:nvSpPr>
          <p:cNvPr id="13" name="Snip Single Corner Rectangle 12"/>
          <p:cNvSpPr/>
          <p:nvPr/>
        </p:nvSpPr>
        <p:spPr>
          <a:xfrm flipV="1">
            <a:off x="40895" y="174625"/>
            <a:ext cx="8514292" cy="1123079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7959" y="254002"/>
            <a:ext cx="7029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Office of Curriculum Systems	</a:t>
            </a:r>
          </a:p>
          <a:p>
            <a:r>
              <a:rPr lang="en-US" sz="2000" b="1" i="1" dirty="0">
                <a:solidFill>
                  <a:schemeClr val="bg1"/>
                </a:solidFill>
              </a:rPr>
              <a:t>Supports the Study Abroad </a:t>
            </a:r>
            <a:r>
              <a:rPr lang="en-US" sz="2000" b="1" i="1" dirty="0" smtClean="0">
                <a:solidFill>
                  <a:schemeClr val="bg1"/>
                </a:solidFill>
              </a:rPr>
              <a:t>Reapproval </a:t>
            </a:r>
            <a:r>
              <a:rPr lang="en-US" sz="2000" b="1" i="1" dirty="0">
                <a:solidFill>
                  <a:schemeClr val="bg1"/>
                </a:solidFill>
              </a:rPr>
              <a:t>Process</a:t>
            </a:r>
            <a:endParaRPr lang="en-US" sz="32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75" y="4180114"/>
            <a:ext cx="8772145" cy="209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2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206374" y="-46221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9250" y="1202058"/>
            <a:ext cx="9001124" cy="44935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</a:rPr>
              <a:t>O</a:t>
            </a:r>
            <a:r>
              <a:rPr lang="en-US" sz="2200" b="1" dirty="0" smtClean="0">
                <a:solidFill>
                  <a:srgbClr val="FFFFFF"/>
                </a:solidFill>
              </a:rPr>
              <a:t>fficial UGA resource </a:t>
            </a:r>
            <a:r>
              <a:rPr lang="en-US" sz="2200" b="1" dirty="0">
                <a:solidFill>
                  <a:srgbClr val="FFFFFF"/>
                </a:solidFill>
              </a:rPr>
              <a:t>for majors, courses, and academic information</a:t>
            </a:r>
            <a:endParaRPr lang="en-US" sz="2200" b="1" dirty="0" smtClean="0">
              <a:solidFill>
                <a:srgbClr val="FFFFFF"/>
              </a:solidFill>
            </a:endParaRPr>
          </a:p>
          <a:p>
            <a:endParaRPr lang="en-US" sz="220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Online course catalog for all approved UGA courses </a:t>
            </a:r>
          </a:p>
          <a:p>
            <a:endParaRPr lang="en-US" sz="220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Courses and syllabus information</a:t>
            </a:r>
          </a:p>
          <a:p>
            <a:pPr lvl="1"/>
            <a:endParaRPr lang="en-US" sz="220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Undergraduate major, minor, and certificate requirements</a:t>
            </a:r>
          </a:p>
          <a:p>
            <a:endParaRPr lang="en-US" sz="220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Academic policies and procedures</a:t>
            </a:r>
          </a:p>
          <a:p>
            <a:endParaRPr lang="en-US" sz="2200" b="1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Two versions of the Bulletin each year – fall and spring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Over 1000 changes to the Bulletin each year</a:t>
            </a:r>
            <a:endParaRPr lang="en-US" sz="2200" b="1" dirty="0">
              <a:solidFill>
                <a:srgbClr val="FFFFFF"/>
              </a:solidFill>
            </a:endParaRPr>
          </a:p>
        </p:txBody>
      </p:sp>
      <p:sp>
        <p:nvSpPr>
          <p:cNvPr id="13" name="Snip Single Corner Rectangle 12"/>
          <p:cNvSpPr/>
          <p:nvPr/>
        </p:nvSpPr>
        <p:spPr>
          <a:xfrm flipV="1">
            <a:off x="945613" y="281980"/>
            <a:ext cx="7247171" cy="799149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3637" y="387958"/>
            <a:ext cx="7448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Online Bulletin</a:t>
            </a:r>
            <a:endParaRPr lang="en-US" sz="20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6767" y="5663369"/>
            <a:ext cx="6251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hlinkClick r:id="rId5"/>
              </a:rPr>
              <a:t>https</a:t>
            </a:r>
            <a:r>
              <a:rPr lang="en-US" sz="2800" b="1" dirty="0" smtClean="0">
                <a:solidFill>
                  <a:schemeClr val="bg1"/>
                </a:solidFill>
                <a:hlinkClick r:id="rId5"/>
              </a:rPr>
              <a:t>://www.bulletin.uga.edu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3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0" y="174625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06375" y="321807"/>
            <a:ext cx="87721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Procedure for Routing of Degree Requirement Changes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699" y="934709"/>
            <a:ext cx="800151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Print </a:t>
            </a:r>
            <a:r>
              <a:rPr lang="en-US" sz="2000" dirty="0">
                <a:solidFill>
                  <a:schemeClr val="bg1"/>
                </a:solidFill>
              </a:rPr>
              <a:t>out copy of degree requirements from the online Bulletin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Make </a:t>
            </a:r>
            <a:r>
              <a:rPr lang="en-US" sz="2000" dirty="0">
                <a:solidFill>
                  <a:schemeClr val="bg1"/>
                </a:solidFill>
              </a:rPr>
              <a:t>changes on printed copy. Extensive changes or information on new </a:t>
            </a:r>
            <a:r>
              <a:rPr lang="en-US" sz="2000" dirty="0" smtClean="0">
                <a:solidFill>
                  <a:schemeClr val="bg1"/>
                </a:solidFill>
              </a:rPr>
              <a:t>programs should </a:t>
            </a:r>
            <a:r>
              <a:rPr lang="en-US" sz="2000" dirty="0">
                <a:solidFill>
                  <a:schemeClr val="bg1"/>
                </a:solidFill>
              </a:rPr>
              <a:t>be sent as an email attachment in MS </a:t>
            </a:r>
            <a:r>
              <a:rPr lang="en-US" sz="2000" dirty="0" smtClean="0">
                <a:solidFill>
                  <a:schemeClr val="bg1"/>
                </a:solidFill>
              </a:rPr>
              <a:t>Word to currsys@uga.edu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Obtain </a:t>
            </a:r>
            <a:r>
              <a:rPr lang="en-US" sz="2000" dirty="0">
                <a:solidFill>
                  <a:schemeClr val="bg1"/>
                </a:solidFill>
              </a:rPr>
              <a:t>d</a:t>
            </a:r>
            <a:r>
              <a:rPr lang="en-US" sz="2000" dirty="0" smtClean="0">
                <a:solidFill>
                  <a:schemeClr val="bg1"/>
                </a:solidFill>
              </a:rPr>
              <a:t>epartment </a:t>
            </a:r>
            <a:r>
              <a:rPr lang="en-US" sz="2000" dirty="0">
                <a:solidFill>
                  <a:schemeClr val="bg1"/>
                </a:solidFill>
              </a:rPr>
              <a:t>h</a:t>
            </a:r>
            <a:r>
              <a:rPr lang="en-US" sz="2000" dirty="0" smtClean="0">
                <a:solidFill>
                  <a:schemeClr val="bg1"/>
                </a:solidFill>
              </a:rPr>
              <a:t>ead </a:t>
            </a:r>
            <a:r>
              <a:rPr lang="en-US" sz="2000" dirty="0">
                <a:solidFill>
                  <a:schemeClr val="bg1"/>
                </a:solidFill>
              </a:rPr>
              <a:t>and </a:t>
            </a:r>
            <a:r>
              <a:rPr lang="en-US" sz="2000" dirty="0" smtClean="0">
                <a:solidFill>
                  <a:schemeClr val="bg1"/>
                </a:solidFill>
              </a:rPr>
              <a:t>dean's </a:t>
            </a:r>
            <a:r>
              <a:rPr lang="en-US" sz="2000" dirty="0">
                <a:solidFill>
                  <a:schemeClr val="bg1"/>
                </a:solidFill>
              </a:rPr>
              <a:t>approval and signatures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Forward </a:t>
            </a:r>
            <a:r>
              <a:rPr lang="en-US" sz="2000" dirty="0">
                <a:solidFill>
                  <a:schemeClr val="bg1"/>
                </a:solidFill>
              </a:rPr>
              <a:t>to the Office of Curriculum Systems, 319 New </a:t>
            </a:r>
            <a:r>
              <a:rPr lang="en-US" sz="2000" dirty="0" smtClean="0">
                <a:solidFill>
                  <a:schemeClr val="bg1"/>
                </a:solidFill>
              </a:rPr>
              <a:t>College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Office </a:t>
            </a:r>
            <a:r>
              <a:rPr lang="en-US" sz="2000" dirty="0">
                <a:solidFill>
                  <a:schemeClr val="bg1"/>
                </a:solidFill>
              </a:rPr>
              <a:t>of Curriculum Systems will review and consider </a:t>
            </a:r>
            <a:r>
              <a:rPr lang="en-US" sz="2000" dirty="0" smtClean="0">
                <a:solidFill>
                  <a:schemeClr val="bg1"/>
                </a:solidFill>
              </a:rPr>
              <a:t>revisions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Approved </a:t>
            </a:r>
            <a:r>
              <a:rPr lang="en-US" sz="2000" dirty="0">
                <a:solidFill>
                  <a:schemeClr val="bg1"/>
                </a:solidFill>
              </a:rPr>
              <a:t>revisions to degree requirements will be added to the Bulletin and </a:t>
            </a:r>
            <a:r>
              <a:rPr lang="en-US" sz="2000" dirty="0" smtClean="0">
                <a:solidFill>
                  <a:schemeClr val="bg1"/>
                </a:solidFill>
              </a:rPr>
              <a:t>forwarded to </a:t>
            </a:r>
            <a:r>
              <a:rPr lang="en-US" sz="2000" dirty="0">
                <a:solidFill>
                  <a:schemeClr val="bg1"/>
                </a:solidFill>
              </a:rPr>
              <a:t>the office of the Registrar for inclusion in the DegreeWorks </a:t>
            </a:r>
            <a:r>
              <a:rPr lang="en-US" sz="2000" dirty="0" smtClean="0">
                <a:solidFill>
                  <a:schemeClr val="bg1"/>
                </a:solidFill>
              </a:rPr>
              <a:t>system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Deadlines </a:t>
            </a:r>
            <a:r>
              <a:rPr lang="en-US" sz="2000" dirty="0">
                <a:solidFill>
                  <a:schemeClr val="bg1"/>
                </a:solidFill>
              </a:rPr>
              <a:t>for Bulletin changes are posted </a:t>
            </a:r>
            <a:r>
              <a:rPr lang="en-US" sz="2000" dirty="0" smtClean="0">
                <a:solidFill>
                  <a:schemeClr val="bg1"/>
                </a:solidFill>
              </a:rPr>
              <a:t>online at bulletin.uga.edu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5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12" name="Picture 11" descr="arch.eps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A09F93"/>
              </a:clrFrom>
              <a:clrTo>
                <a:srgbClr val="A09F93">
                  <a:alpha val="0"/>
                </a:srgbClr>
              </a:clrTo>
            </a:clrChang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1" t="6041" b="36278"/>
          <a:stretch/>
        </p:blipFill>
        <p:spPr>
          <a:xfrm>
            <a:off x="206374" y="82886"/>
            <a:ext cx="7114428" cy="609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5840" y="1696059"/>
            <a:ext cx="8507073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Approval process for: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New Majors, Minors, Certificates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New Departments, Schools/Colleges, Institutes, Centers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New Areas of Emphasis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Name Changes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Terminations and Deactivations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University-wide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Entrance Requirements and High-Demand Selection Criteria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Substantive Change to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Academic Policies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</a:rPr>
              <a:t>University Curriculum Committee considers 60+ proposals each year</a:t>
            </a:r>
          </a:p>
        </p:txBody>
      </p:sp>
      <p:sp>
        <p:nvSpPr>
          <p:cNvPr id="13" name="Snip Single Corner Rectangle 12"/>
          <p:cNvSpPr/>
          <p:nvPr/>
        </p:nvSpPr>
        <p:spPr>
          <a:xfrm flipV="1">
            <a:off x="878404" y="379470"/>
            <a:ext cx="7497080" cy="1071633"/>
          </a:xfrm>
          <a:prstGeom prst="snip1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2562" y="602461"/>
            <a:ext cx="7448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Program Approval Process</a:t>
            </a:r>
            <a:endParaRPr lang="en-US" sz="2000" b="1" i="1" dirty="0">
              <a:solidFill>
                <a:schemeClr val="bg1"/>
              </a:solidFill>
            </a:endParaRPr>
          </a:p>
          <a:p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5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6375" y="174623"/>
            <a:ext cx="8772145" cy="59213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 flipV="1">
            <a:off x="206375" y="5159375"/>
            <a:ext cx="8772144" cy="1111250"/>
          </a:xfrm>
          <a:prstGeom prst="round2Same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rch_white.eps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366173"/>
            <a:ext cx="248708" cy="304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4410" y="6372457"/>
            <a:ext cx="8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alliard"/>
                <a:cs typeface="Galliard"/>
              </a:rPr>
              <a:t>The University of Georgia	                    Office of the Vice President for Instruction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alliard"/>
              <a:cs typeface="Galli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1" y="338981"/>
            <a:ext cx="8480849" cy="575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3459</TotalTime>
  <Words>654</Words>
  <Application>Microsoft Office PowerPoint</Application>
  <PresentationFormat>On-screen Show (4:3)</PresentationFormat>
  <Paragraphs>164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Candara</vt:lpstr>
      <vt:lpstr>Galliard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OVPI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N Giese</dc:creator>
  <cp:lastModifiedBy>Susanna Calvert</cp:lastModifiedBy>
  <cp:revision>100</cp:revision>
  <cp:lastPrinted>2016-11-15T21:23:21Z</cp:lastPrinted>
  <dcterms:created xsi:type="dcterms:W3CDTF">2012-05-29T13:39:26Z</dcterms:created>
  <dcterms:modified xsi:type="dcterms:W3CDTF">2017-11-16T13:50:46Z</dcterms:modified>
</cp:coreProperties>
</file>